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Proxima Nova"/>
      <p:regular r:id="rId18"/>
      <p:bold r:id="rId19"/>
      <p:italic r:id="rId20"/>
      <p:boldItalic r:id="rId21"/>
    </p:embeddedFont>
    <p:embeddedFont>
      <p:font typeface="Alfa Slab One"/>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italic.fntdata"/><Relationship Id="rId11" Type="http://schemas.openxmlformats.org/officeDocument/2006/relationships/slide" Target="slides/slide6.xml"/><Relationship Id="rId22" Type="http://schemas.openxmlformats.org/officeDocument/2006/relationships/font" Target="fonts/AlfaSlabOne-regular.fntdata"/><Relationship Id="rId10" Type="http://schemas.openxmlformats.org/officeDocument/2006/relationships/slide" Target="slides/slide5.xml"/><Relationship Id="rId21" Type="http://schemas.openxmlformats.org/officeDocument/2006/relationships/font" Target="fonts/ProximaNova-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roximaNova-bold.fntdata"/><Relationship Id="rId6" Type="http://schemas.openxmlformats.org/officeDocument/2006/relationships/slide" Target="slides/slide1.xml"/><Relationship Id="rId18" Type="http://schemas.openxmlformats.org/officeDocument/2006/relationships/font" Target="fonts/ProximaNov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fdbbc6977f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fdbbc6977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fdbbc6977f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fdbbc6977f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d2be4201e2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d2be4201e2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d2be4201e2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d2be4201e2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d2be4201e2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d2be4201e2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d2be4201e2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d2be4201e2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d2be4201e2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d2be4201e2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d2be4201e2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d2be4201e2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fdbbc6977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fdbbc6977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fdbbc6977f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fdbbc6977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fdbbc6977f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fdbbc6977f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witter.com/IIBCE?ref_src=twsrc%5Egoogle%7Ctwcamp%5Eserp%7Ctwgr%5Eautho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687600" y="1301925"/>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2400"/>
              <a:t>El rol de la comunicación institucional de la ciencia en la pandemia</a:t>
            </a:r>
            <a:endParaRPr sz="2400"/>
          </a:p>
        </p:txBody>
      </p:sp>
      <p:sp>
        <p:nvSpPr>
          <p:cNvPr id="57" name="Google Shape;57;p13"/>
          <p:cNvSpPr txBox="1"/>
          <p:nvPr>
            <p:ph idx="1" type="subTitle"/>
          </p:nvPr>
        </p:nvSpPr>
        <p:spPr>
          <a:xfrm>
            <a:off x="311700" y="3147473"/>
            <a:ext cx="8520600" cy="733500"/>
          </a:xfrm>
          <a:prstGeom prst="rect">
            <a:avLst/>
          </a:prstGeom>
        </p:spPr>
        <p:txBody>
          <a:bodyPr anchorCtr="0" anchor="t" bIns="91425" lIns="91425" spcFirstLastPara="1" rIns="91425" wrap="square" tIns="91425">
            <a:noAutofit/>
          </a:bodyPr>
          <a:lstStyle/>
          <a:p>
            <a:pPr indent="0" lvl="0" marL="0" rtl="0" algn="ctr">
              <a:lnSpc>
                <a:spcPct val="95000"/>
              </a:lnSpc>
              <a:spcBef>
                <a:spcPts val="1800"/>
              </a:spcBef>
              <a:spcAft>
                <a:spcPts val="0"/>
              </a:spcAft>
              <a:buNone/>
            </a:pPr>
            <a:r>
              <a:rPr lang="en-GB" sz="1400">
                <a:solidFill>
                  <a:srgbClr val="000000"/>
                </a:solidFill>
                <a:latin typeface="Consolas"/>
                <a:ea typeface="Consolas"/>
                <a:cs typeface="Consolas"/>
                <a:sym typeface="Consolas"/>
              </a:rPr>
              <a:t>Información, comunicación y divulgación científica</a:t>
            </a:r>
            <a:endParaRPr sz="1400">
              <a:solidFill>
                <a:srgbClr val="000000"/>
              </a:solidFill>
              <a:latin typeface="Consolas"/>
              <a:ea typeface="Consolas"/>
              <a:cs typeface="Consolas"/>
              <a:sym typeface="Consolas"/>
            </a:endParaRPr>
          </a:p>
          <a:p>
            <a:pPr indent="0" lvl="0" marL="0" rtl="0" algn="ctr">
              <a:lnSpc>
                <a:spcPct val="80000"/>
              </a:lnSpc>
              <a:spcBef>
                <a:spcPts val="400"/>
              </a:spcBef>
              <a:spcAft>
                <a:spcPts val="0"/>
              </a:spcAft>
              <a:buNone/>
            </a:pPr>
            <a:r>
              <a:t/>
            </a:r>
            <a:endParaRPr sz="1400">
              <a:latin typeface="Consolas"/>
              <a:ea typeface="Consolas"/>
              <a:cs typeface="Consolas"/>
              <a:sym typeface="Consolas"/>
            </a:endParaRPr>
          </a:p>
        </p:txBody>
      </p:sp>
      <p:sp>
        <p:nvSpPr>
          <p:cNvPr id="58" name="Google Shape;58;p13"/>
          <p:cNvSpPr txBox="1"/>
          <p:nvPr/>
        </p:nvSpPr>
        <p:spPr>
          <a:xfrm>
            <a:off x="1931550" y="4070800"/>
            <a:ext cx="52809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200">
                <a:latin typeface="Consolas"/>
                <a:ea typeface="Consolas"/>
                <a:cs typeface="Consolas"/>
                <a:sym typeface="Consolas"/>
              </a:rPr>
              <a:t>Rocío Ramirez Paulino, </a:t>
            </a:r>
            <a:r>
              <a:rPr b="1" lang="en-GB" sz="1200" u="sng">
                <a:solidFill>
                  <a:schemeClr val="hlink"/>
                </a:solidFill>
                <a:latin typeface="Consolas"/>
                <a:ea typeface="Consolas"/>
                <a:cs typeface="Consolas"/>
                <a:sym typeface="Consolas"/>
                <a:hlinkClick r:id="rId3"/>
              </a:rPr>
              <a:t>@IIBCE</a:t>
            </a:r>
            <a:r>
              <a:rPr b="1" lang="en-GB" sz="1200">
                <a:latin typeface="Consolas"/>
                <a:ea typeface="Consolas"/>
                <a:cs typeface="Consolas"/>
                <a:sym typeface="Consolas"/>
              </a:rPr>
              <a:t>, Uruguay</a:t>
            </a:r>
            <a:endParaRPr b="1" sz="1200">
              <a:latin typeface="Consolas"/>
              <a:ea typeface="Consolas"/>
              <a:cs typeface="Consolas"/>
              <a:sym typeface="Consola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ctrTitle"/>
          </p:nvPr>
        </p:nvSpPr>
        <p:spPr>
          <a:xfrm>
            <a:off x="623450" y="705800"/>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2200"/>
              <a:t>Confianza en la ciencia, en quienes hacen ciencia, en las instituciones, en sus declaraciones</a:t>
            </a:r>
            <a:endParaRPr sz="2200"/>
          </a:p>
          <a:p>
            <a:pPr indent="0" lvl="0" marL="0" rtl="0" algn="ctr">
              <a:spcBef>
                <a:spcPts val="0"/>
              </a:spcBef>
              <a:spcAft>
                <a:spcPts val="0"/>
              </a:spcAft>
              <a:buNone/>
            </a:pPr>
            <a:r>
              <a:t/>
            </a:r>
            <a:endParaRPr sz="2200"/>
          </a:p>
        </p:txBody>
      </p:sp>
      <p:sp>
        <p:nvSpPr>
          <p:cNvPr id="116" name="Google Shape;116;p22"/>
          <p:cNvSpPr txBox="1"/>
          <p:nvPr>
            <p:ph idx="1" type="subTitle"/>
          </p:nvPr>
        </p:nvSpPr>
        <p:spPr>
          <a:xfrm>
            <a:off x="363888" y="1312723"/>
            <a:ext cx="8520600" cy="73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000000"/>
                </a:solidFill>
                <a:latin typeface="Consolas"/>
                <a:ea typeface="Consolas"/>
                <a:cs typeface="Consolas"/>
                <a:sym typeface="Consolas"/>
              </a:rPr>
              <a:t>Diseñar las instituciones</a:t>
            </a:r>
            <a:r>
              <a:rPr lang="en-GB" sz="1200">
                <a:solidFill>
                  <a:srgbClr val="000000"/>
                </a:solidFill>
                <a:latin typeface="Consolas"/>
                <a:ea typeface="Consolas"/>
                <a:cs typeface="Consolas"/>
                <a:sym typeface="Consolas"/>
              </a:rPr>
              <a:t> para generar confianza</a:t>
            </a:r>
            <a:endParaRPr sz="1200">
              <a:solidFill>
                <a:srgbClr val="000000"/>
              </a:solidFill>
              <a:latin typeface="Consolas"/>
              <a:ea typeface="Consolas"/>
              <a:cs typeface="Consolas"/>
              <a:sym typeface="Consolas"/>
            </a:endParaRPr>
          </a:p>
          <a:p>
            <a:pPr indent="0" lvl="0" marL="0" rtl="0" algn="l">
              <a:spcBef>
                <a:spcPts val="0"/>
              </a:spcBef>
              <a:spcAft>
                <a:spcPts val="0"/>
              </a:spcAft>
              <a:buNone/>
            </a:pPr>
            <a:r>
              <a:t/>
            </a:r>
            <a:endParaRPr sz="1200">
              <a:solidFill>
                <a:srgbClr val="000000"/>
              </a:solidFill>
              <a:latin typeface="Consolas"/>
              <a:ea typeface="Consolas"/>
              <a:cs typeface="Consolas"/>
              <a:sym typeface="Consolas"/>
            </a:endParaRPr>
          </a:p>
          <a:p>
            <a:pPr indent="0" lvl="0" marL="0" rtl="0" algn="l">
              <a:spcBef>
                <a:spcPts val="0"/>
              </a:spcBef>
              <a:spcAft>
                <a:spcPts val="0"/>
              </a:spcAft>
              <a:buNone/>
            </a:pPr>
            <a:r>
              <a:rPr lang="en-GB" sz="1200">
                <a:solidFill>
                  <a:srgbClr val="000000"/>
                </a:solidFill>
                <a:latin typeface="Consolas"/>
                <a:ea typeface="Consolas"/>
                <a:cs typeface="Consolas"/>
                <a:sym typeface="Consolas"/>
              </a:rPr>
              <a:t>Confianza como </a:t>
            </a:r>
            <a:r>
              <a:rPr b="1" lang="en-GB" sz="1200">
                <a:solidFill>
                  <a:srgbClr val="000000"/>
                </a:solidFill>
                <a:latin typeface="Consolas"/>
                <a:ea typeface="Consolas"/>
                <a:cs typeface="Consolas"/>
                <a:sym typeface="Consolas"/>
              </a:rPr>
              <a:t>capital social a cultivar </a:t>
            </a:r>
            <a:endParaRPr b="1" sz="1200">
              <a:solidFill>
                <a:srgbClr val="000000"/>
              </a:solidFill>
              <a:latin typeface="Consolas"/>
              <a:ea typeface="Consolas"/>
              <a:cs typeface="Consolas"/>
              <a:sym typeface="Consolas"/>
            </a:endParaRPr>
          </a:p>
          <a:p>
            <a:pPr indent="0" lvl="0" marL="0" rtl="0" algn="l">
              <a:spcBef>
                <a:spcPts val="0"/>
              </a:spcBef>
              <a:spcAft>
                <a:spcPts val="0"/>
              </a:spcAft>
              <a:buNone/>
            </a:pPr>
            <a:r>
              <a:t/>
            </a:r>
            <a:endParaRPr sz="1200">
              <a:solidFill>
                <a:srgbClr val="000000"/>
              </a:solidFill>
              <a:latin typeface="Consolas"/>
              <a:ea typeface="Consolas"/>
              <a:cs typeface="Consolas"/>
              <a:sym typeface="Consolas"/>
            </a:endParaRPr>
          </a:p>
          <a:p>
            <a:pPr indent="0" lvl="0" marL="0" rtl="0" algn="l">
              <a:spcBef>
                <a:spcPts val="0"/>
              </a:spcBef>
              <a:spcAft>
                <a:spcPts val="0"/>
              </a:spcAft>
              <a:buNone/>
            </a:pPr>
            <a:r>
              <a:rPr lang="en-GB" sz="1200">
                <a:solidFill>
                  <a:srgbClr val="000000"/>
                </a:solidFill>
                <a:latin typeface="Consolas"/>
                <a:ea typeface="Consolas"/>
                <a:cs typeface="Consolas"/>
                <a:sym typeface="Consolas"/>
              </a:rPr>
              <a:t>Confianza como </a:t>
            </a:r>
            <a:r>
              <a:rPr b="1" lang="en-GB" sz="1200">
                <a:solidFill>
                  <a:srgbClr val="000000"/>
                </a:solidFill>
                <a:latin typeface="Consolas"/>
                <a:ea typeface="Consolas"/>
                <a:cs typeface="Consolas"/>
                <a:sym typeface="Consolas"/>
              </a:rPr>
              <a:t>derecho y deber a trabajar</a:t>
            </a:r>
            <a:r>
              <a:rPr lang="en-GB" sz="1200">
                <a:solidFill>
                  <a:srgbClr val="000000"/>
                </a:solidFill>
                <a:latin typeface="Consolas"/>
                <a:ea typeface="Consolas"/>
                <a:cs typeface="Consolas"/>
                <a:sym typeface="Consolas"/>
              </a:rPr>
              <a:t>, no dar por sentado </a:t>
            </a:r>
            <a:endParaRPr sz="1200">
              <a:solidFill>
                <a:srgbClr val="000000"/>
              </a:solidFill>
              <a:latin typeface="Consolas"/>
              <a:ea typeface="Consolas"/>
              <a:cs typeface="Consolas"/>
              <a:sym typeface="Consolas"/>
            </a:endParaRPr>
          </a:p>
        </p:txBody>
      </p:sp>
      <p:pic>
        <p:nvPicPr>
          <p:cNvPr id="117" name="Google Shape;117;p22"/>
          <p:cNvPicPr preferRelativeResize="0"/>
          <p:nvPr/>
        </p:nvPicPr>
        <p:blipFill>
          <a:blip r:embed="rId3">
            <a:alphaModFix/>
          </a:blip>
          <a:stretch>
            <a:fillRect/>
          </a:stretch>
        </p:blipFill>
        <p:spPr>
          <a:xfrm>
            <a:off x="1457651" y="2619850"/>
            <a:ext cx="6100399" cy="3461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ctrTitle"/>
          </p:nvPr>
        </p:nvSpPr>
        <p:spPr>
          <a:xfrm>
            <a:off x="623450" y="705800"/>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2200"/>
              <a:t>Confianza en la ciencia, en quienes hacen ciencia, en las instituciones, en sus declaraciones</a:t>
            </a:r>
            <a:endParaRPr sz="2200"/>
          </a:p>
          <a:p>
            <a:pPr indent="0" lvl="0" marL="0" rtl="0" algn="ctr">
              <a:spcBef>
                <a:spcPts val="0"/>
              </a:spcBef>
              <a:spcAft>
                <a:spcPts val="0"/>
              </a:spcAft>
              <a:buNone/>
            </a:pPr>
            <a:r>
              <a:t/>
            </a:r>
            <a:endParaRPr sz="2200"/>
          </a:p>
        </p:txBody>
      </p:sp>
      <p:sp>
        <p:nvSpPr>
          <p:cNvPr id="123" name="Google Shape;123;p23"/>
          <p:cNvSpPr txBox="1"/>
          <p:nvPr>
            <p:ph idx="1" type="subTitle"/>
          </p:nvPr>
        </p:nvSpPr>
        <p:spPr>
          <a:xfrm>
            <a:off x="4266638" y="2959473"/>
            <a:ext cx="8520600" cy="73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000000"/>
                </a:solidFill>
                <a:latin typeface="Consolas"/>
                <a:ea typeface="Consolas"/>
                <a:cs typeface="Consolas"/>
                <a:sym typeface="Consolas"/>
              </a:rPr>
              <a:t>Reflexionar</a:t>
            </a:r>
            <a:r>
              <a:rPr lang="en-GB" sz="1200">
                <a:solidFill>
                  <a:srgbClr val="000000"/>
                </a:solidFill>
                <a:latin typeface="Consolas"/>
                <a:ea typeface="Consolas"/>
                <a:cs typeface="Consolas"/>
                <a:sym typeface="Consolas"/>
              </a:rPr>
              <a:t> sobre el </a:t>
            </a:r>
            <a:r>
              <a:rPr b="1" lang="en-GB" sz="1200">
                <a:solidFill>
                  <a:srgbClr val="000000"/>
                </a:solidFill>
                <a:latin typeface="Consolas"/>
                <a:ea typeface="Consolas"/>
                <a:cs typeface="Consolas"/>
                <a:sym typeface="Consolas"/>
              </a:rPr>
              <a:t>concepto de ciencia</a:t>
            </a:r>
            <a:r>
              <a:rPr b="1" lang="en-GB" sz="1100">
                <a:solidFill>
                  <a:srgbClr val="000000"/>
                </a:solidFill>
                <a:latin typeface="Consolas"/>
                <a:ea typeface="Consolas"/>
                <a:cs typeface="Consolas"/>
                <a:sym typeface="Consolas"/>
              </a:rPr>
              <a:t> </a:t>
            </a:r>
            <a:r>
              <a:rPr lang="en-GB" sz="1100">
                <a:solidFill>
                  <a:srgbClr val="000000"/>
                </a:solidFill>
                <a:latin typeface="Consolas"/>
                <a:ea typeface="Consolas"/>
                <a:cs typeface="Consolas"/>
                <a:sym typeface="Consolas"/>
              </a:rPr>
              <a:t>para cada persona</a:t>
            </a:r>
            <a:endParaRPr sz="1100">
              <a:solidFill>
                <a:srgbClr val="000000"/>
              </a:solidFill>
              <a:latin typeface="Consolas"/>
              <a:ea typeface="Consolas"/>
              <a:cs typeface="Consolas"/>
              <a:sym typeface="Consolas"/>
            </a:endParaRPr>
          </a:p>
          <a:p>
            <a:pPr indent="0" lvl="0" marL="0" rtl="0" algn="l">
              <a:spcBef>
                <a:spcPts val="0"/>
              </a:spcBef>
              <a:spcAft>
                <a:spcPts val="0"/>
              </a:spcAft>
              <a:buNone/>
            </a:pPr>
            <a:r>
              <a:t/>
            </a:r>
            <a:endParaRPr b="1" sz="1200">
              <a:solidFill>
                <a:srgbClr val="000000"/>
              </a:solidFill>
              <a:latin typeface="Consolas"/>
              <a:ea typeface="Consolas"/>
              <a:cs typeface="Consolas"/>
              <a:sym typeface="Consolas"/>
            </a:endParaRPr>
          </a:p>
          <a:p>
            <a:pPr indent="0" lvl="0" marL="0" rtl="0" algn="l">
              <a:spcBef>
                <a:spcPts val="0"/>
              </a:spcBef>
              <a:spcAft>
                <a:spcPts val="0"/>
              </a:spcAft>
              <a:buNone/>
            </a:pPr>
            <a:r>
              <a:rPr b="1" lang="en-GB" sz="1200">
                <a:solidFill>
                  <a:srgbClr val="000000"/>
                </a:solidFill>
                <a:latin typeface="Consolas"/>
                <a:ea typeface="Consolas"/>
                <a:cs typeface="Consolas"/>
                <a:sym typeface="Consolas"/>
              </a:rPr>
              <a:t>Por qué, qué y para qué </a:t>
            </a:r>
            <a:r>
              <a:rPr lang="en-GB" sz="1200">
                <a:solidFill>
                  <a:srgbClr val="000000"/>
                </a:solidFill>
                <a:latin typeface="Consolas"/>
                <a:ea typeface="Consolas"/>
                <a:cs typeface="Consolas"/>
                <a:sym typeface="Consolas"/>
              </a:rPr>
              <a:t>comunicamos</a:t>
            </a:r>
            <a:endParaRPr sz="1200">
              <a:solidFill>
                <a:srgbClr val="000000"/>
              </a:solidFill>
              <a:latin typeface="Consolas"/>
              <a:ea typeface="Consolas"/>
              <a:cs typeface="Consolas"/>
              <a:sym typeface="Consolas"/>
            </a:endParaRPr>
          </a:p>
          <a:p>
            <a:pPr indent="0" lvl="0" marL="0" rtl="0" algn="l">
              <a:spcBef>
                <a:spcPts val="0"/>
              </a:spcBef>
              <a:spcAft>
                <a:spcPts val="0"/>
              </a:spcAft>
              <a:buNone/>
            </a:pPr>
            <a:r>
              <a:t/>
            </a:r>
            <a:endParaRPr sz="1200">
              <a:solidFill>
                <a:srgbClr val="000000"/>
              </a:solidFill>
              <a:latin typeface="Consolas"/>
              <a:ea typeface="Consolas"/>
              <a:cs typeface="Consolas"/>
              <a:sym typeface="Consolas"/>
            </a:endParaRPr>
          </a:p>
          <a:p>
            <a:pPr indent="0" lvl="0" marL="0" rtl="0" algn="l">
              <a:spcBef>
                <a:spcPts val="0"/>
              </a:spcBef>
              <a:spcAft>
                <a:spcPts val="0"/>
              </a:spcAft>
              <a:buNone/>
            </a:pPr>
            <a:r>
              <a:rPr lang="en-GB" sz="1200">
                <a:solidFill>
                  <a:srgbClr val="000000"/>
                </a:solidFill>
                <a:latin typeface="Consolas"/>
                <a:ea typeface="Consolas"/>
                <a:cs typeface="Consolas"/>
                <a:sym typeface="Consolas"/>
              </a:rPr>
              <a:t>para construir, respaldar, y </a:t>
            </a:r>
            <a:r>
              <a:rPr lang="en-GB" sz="1200">
                <a:solidFill>
                  <a:srgbClr val="000000"/>
                </a:solidFill>
                <a:latin typeface="Consolas"/>
                <a:ea typeface="Consolas"/>
                <a:cs typeface="Consolas"/>
                <a:sym typeface="Consolas"/>
              </a:rPr>
              <a:t>sostener</a:t>
            </a:r>
            <a:r>
              <a:rPr lang="en-GB" sz="1200">
                <a:solidFill>
                  <a:srgbClr val="000000"/>
                </a:solidFill>
                <a:latin typeface="Consolas"/>
                <a:ea typeface="Consolas"/>
                <a:cs typeface="Consolas"/>
                <a:sym typeface="Consolas"/>
              </a:rPr>
              <a:t> la confianza</a:t>
            </a:r>
            <a:endParaRPr sz="1200">
              <a:solidFill>
                <a:srgbClr val="000000"/>
              </a:solidFill>
              <a:latin typeface="Consolas"/>
              <a:ea typeface="Consolas"/>
              <a:cs typeface="Consolas"/>
              <a:sym typeface="Consolas"/>
            </a:endParaRPr>
          </a:p>
          <a:p>
            <a:pPr indent="0" lvl="0" marL="0" rtl="0" algn="l">
              <a:spcBef>
                <a:spcPts val="0"/>
              </a:spcBef>
              <a:spcAft>
                <a:spcPts val="0"/>
              </a:spcAft>
              <a:buNone/>
            </a:pPr>
            <a:r>
              <a:t/>
            </a:r>
            <a:endParaRPr b="1" sz="1200">
              <a:solidFill>
                <a:srgbClr val="000000"/>
              </a:solidFill>
              <a:latin typeface="Consolas"/>
              <a:ea typeface="Consolas"/>
              <a:cs typeface="Consolas"/>
              <a:sym typeface="Consolas"/>
            </a:endParaRPr>
          </a:p>
        </p:txBody>
      </p:sp>
      <p:pic>
        <p:nvPicPr>
          <p:cNvPr id="124" name="Google Shape;124;p23"/>
          <p:cNvPicPr preferRelativeResize="0"/>
          <p:nvPr/>
        </p:nvPicPr>
        <p:blipFill>
          <a:blip r:embed="rId3">
            <a:alphaModFix/>
          </a:blip>
          <a:stretch>
            <a:fillRect/>
          </a:stretch>
        </p:blipFill>
        <p:spPr>
          <a:xfrm>
            <a:off x="160400" y="1526600"/>
            <a:ext cx="4016424" cy="25629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ctrTitle"/>
          </p:nvPr>
        </p:nvSpPr>
        <p:spPr>
          <a:xfrm>
            <a:off x="687600" y="1301925"/>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3000"/>
              <a:t>Gracias</a:t>
            </a:r>
            <a:endParaRPr sz="3000"/>
          </a:p>
        </p:txBody>
      </p:sp>
      <p:sp>
        <p:nvSpPr>
          <p:cNvPr id="130" name="Google Shape;130;p24"/>
          <p:cNvSpPr txBox="1"/>
          <p:nvPr>
            <p:ph idx="1" type="subTitle"/>
          </p:nvPr>
        </p:nvSpPr>
        <p:spPr>
          <a:xfrm>
            <a:off x="311700" y="3147473"/>
            <a:ext cx="8520600" cy="7335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None/>
            </a:pPr>
            <a:r>
              <a:rPr lang="en-GB" sz="1400">
                <a:solidFill>
                  <a:srgbClr val="000000"/>
                </a:solidFill>
                <a:latin typeface="Consolas"/>
                <a:ea typeface="Consolas"/>
                <a:cs typeface="Consolas"/>
                <a:sym typeface="Consolas"/>
              </a:rPr>
              <a:t>@rRo12 - tw</a:t>
            </a:r>
            <a:endParaRPr sz="1400">
              <a:solidFill>
                <a:srgbClr val="000000"/>
              </a:solidFill>
              <a:latin typeface="Consolas"/>
              <a:ea typeface="Consolas"/>
              <a:cs typeface="Consolas"/>
              <a:sym typeface="Consolas"/>
            </a:endParaRPr>
          </a:p>
          <a:p>
            <a:pPr indent="0" lvl="0" marL="0" rtl="0" algn="ctr">
              <a:lnSpc>
                <a:spcPct val="80000"/>
              </a:lnSpc>
              <a:spcBef>
                <a:spcPts val="0"/>
              </a:spcBef>
              <a:spcAft>
                <a:spcPts val="0"/>
              </a:spcAft>
              <a:buNone/>
            </a:pPr>
            <a:r>
              <a:rPr lang="en-GB" sz="1400">
                <a:solidFill>
                  <a:srgbClr val="000000"/>
                </a:solidFill>
                <a:latin typeface="Consolas"/>
                <a:ea typeface="Consolas"/>
                <a:cs typeface="Consolas"/>
                <a:sym typeface="Consolas"/>
              </a:rPr>
              <a:t>ramirez.paulino.rocio@gmail.com</a:t>
            </a:r>
            <a:endParaRPr sz="1400">
              <a:solidFill>
                <a:srgbClr val="000000"/>
              </a:solidFill>
              <a:latin typeface="Consolas"/>
              <a:ea typeface="Consolas"/>
              <a:cs typeface="Consolas"/>
              <a:sym typeface="Consolas"/>
            </a:endParaRPr>
          </a:p>
          <a:p>
            <a:pPr indent="0" lvl="0" marL="0" rtl="0" algn="ctr">
              <a:lnSpc>
                <a:spcPct val="80000"/>
              </a:lnSpc>
              <a:spcBef>
                <a:spcPts val="0"/>
              </a:spcBef>
              <a:spcAft>
                <a:spcPts val="0"/>
              </a:spcAft>
              <a:buNone/>
            </a:pPr>
            <a:r>
              <a:t/>
            </a:r>
            <a:endParaRPr sz="1400">
              <a:solidFill>
                <a:srgbClr val="000000"/>
              </a:solidFill>
              <a:latin typeface="Consolas"/>
              <a:ea typeface="Consolas"/>
              <a:cs typeface="Consolas"/>
              <a:sym typeface="Consola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ctrTitle"/>
          </p:nvPr>
        </p:nvSpPr>
        <p:spPr>
          <a:xfrm>
            <a:off x="687600" y="1301925"/>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3600"/>
              <a:t>¿Por qué crear un blog?</a:t>
            </a:r>
            <a:endParaRPr sz="3600"/>
          </a:p>
        </p:txBody>
      </p:sp>
      <p:sp>
        <p:nvSpPr>
          <p:cNvPr id="64" name="Google Shape;64;p14"/>
          <p:cNvSpPr txBox="1"/>
          <p:nvPr>
            <p:ph idx="1" type="subTitle"/>
          </p:nvPr>
        </p:nvSpPr>
        <p:spPr>
          <a:xfrm>
            <a:off x="311700" y="3147473"/>
            <a:ext cx="8520600" cy="733500"/>
          </a:xfrm>
          <a:prstGeom prst="rect">
            <a:avLst/>
          </a:prstGeom>
        </p:spPr>
        <p:txBody>
          <a:bodyPr anchorCtr="0" anchor="t" bIns="91425" lIns="91425" spcFirstLastPara="1" rIns="91425" wrap="square" tIns="91425">
            <a:noAutofit/>
          </a:bodyPr>
          <a:lstStyle/>
          <a:p>
            <a:pPr indent="0" lvl="0" marL="0" rtl="0" algn="ctr">
              <a:lnSpc>
                <a:spcPct val="95000"/>
              </a:lnSpc>
              <a:spcBef>
                <a:spcPts val="1800"/>
              </a:spcBef>
              <a:spcAft>
                <a:spcPts val="0"/>
              </a:spcAft>
              <a:buNone/>
            </a:pPr>
            <a:r>
              <a:rPr lang="en-GB" sz="1400">
                <a:solidFill>
                  <a:srgbClr val="000000"/>
                </a:solidFill>
                <a:latin typeface="Consolas"/>
                <a:ea typeface="Consolas"/>
                <a:cs typeface="Consolas"/>
                <a:sym typeface="Consolas"/>
              </a:rPr>
              <a:t>El deber de informar</a:t>
            </a:r>
            <a:endParaRPr sz="1400">
              <a:solidFill>
                <a:srgbClr val="000000"/>
              </a:solidFill>
              <a:latin typeface="Consolas"/>
              <a:ea typeface="Consolas"/>
              <a:cs typeface="Consolas"/>
              <a:sym typeface="Consolas"/>
            </a:endParaRPr>
          </a:p>
          <a:p>
            <a:pPr indent="0" lvl="0" marL="0" rtl="0" algn="ctr">
              <a:lnSpc>
                <a:spcPct val="95000"/>
              </a:lnSpc>
              <a:spcBef>
                <a:spcPts val="1800"/>
              </a:spcBef>
              <a:spcAft>
                <a:spcPts val="0"/>
              </a:spcAft>
              <a:buNone/>
            </a:pPr>
            <a:r>
              <a:rPr lang="en-GB" sz="1400">
                <a:solidFill>
                  <a:srgbClr val="000000"/>
                </a:solidFill>
                <a:latin typeface="Consolas"/>
                <a:ea typeface="Consolas"/>
                <a:cs typeface="Consolas"/>
                <a:sym typeface="Consolas"/>
              </a:rPr>
              <a:t>La necesidad de comunicar</a:t>
            </a:r>
            <a:endParaRPr sz="1400">
              <a:solidFill>
                <a:srgbClr val="000000"/>
              </a:solidFill>
              <a:latin typeface="Consolas"/>
              <a:ea typeface="Consolas"/>
              <a:cs typeface="Consolas"/>
              <a:sym typeface="Consolas"/>
            </a:endParaRPr>
          </a:p>
          <a:p>
            <a:pPr indent="0" lvl="0" marL="0" rtl="0" algn="ctr">
              <a:lnSpc>
                <a:spcPct val="95000"/>
              </a:lnSpc>
              <a:spcBef>
                <a:spcPts val="1800"/>
              </a:spcBef>
              <a:spcAft>
                <a:spcPts val="0"/>
              </a:spcAft>
              <a:buNone/>
            </a:pPr>
            <a:r>
              <a:rPr lang="en-GB" sz="1400">
                <a:solidFill>
                  <a:srgbClr val="000000"/>
                </a:solidFill>
                <a:latin typeface="Consolas"/>
                <a:ea typeface="Consolas"/>
                <a:cs typeface="Consolas"/>
                <a:sym typeface="Consolas"/>
              </a:rPr>
              <a:t>La oportunidad para divulgar y colaborar</a:t>
            </a:r>
            <a:endParaRPr sz="1400">
              <a:solidFill>
                <a:srgbClr val="000000"/>
              </a:solidFill>
              <a:latin typeface="Consolas"/>
              <a:ea typeface="Consolas"/>
              <a:cs typeface="Consolas"/>
              <a:sym typeface="Consolas"/>
            </a:endParaRPr>
          </a:p>
          <a:p>
            <a:pPr indent="0" lvl="0" marL="0" rtl="0" algn="l">
              <a:lnSpc>
                <a:spcPct val="80000"/>
              </a:lnSpc>
              <a:spcBef>
                <a:spcPts val="400"/>
              </a:spcBef>
              <a:spcAft>
                <a:spcPts val="0"/>
              </a:spcAft>
              <a:buNone/>
            </a:pPr>
            <a:r>
              <a:t/>
            </a:r>
            <a:endParaRPr sz="1400">
              <a:latin typeface="Consolas"/>
              <a:ea typeface="Consolas"/>
              <a:cs typeface="Consolas"/>
              <a:sym typeface="Consola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ctrTitle"/>
          </p:nvPr>
        </p:nvSpPr>
        <p:spPr>
          <a:xfrm>
            <a:off x="687600" y="1301925"/>
            <a:ext cx="7768800" cy="820800"/>
          </a:xfrm>
          <a:prstGeom prst="rect">
            <a:avLst/>
          </a:prstGeom>
        </p:spPr>
        <p:txBody>
          <a:bodyPr anchorCtr="0" anchor="b" bIns="91425" lIns="91425" spcFirstLastPara="1" rIns="91425" wrap="square" tIns="91425">
            <a:noAutofit/>
          </a:bodyPr>
          <a:lstStyle/>
          <a:p>
            <a:pPr indent="0" lvl="0" marL="0" rtl="0" algn="l">
              <a:lnSpc>
                <a:spcPct val="115000"/>
              </a:lnSpc>
              <a:spcBef>
                <a:spcPts val="1200"/>
              </a:spcBef>
              <a:spcAft>
                <a:spcPts val="0"/>
              </a:spcAft>
              <a:buNone/>
            </a:pPr>
            <a:r>
              <a:t/>
            </a:r>
            <a:endParaRPr sz="1100">
              <a:solidFill>
                <a:srgbClr val="000000"/>
              </a:solidFill>
              <a:latin typeface="Trebuchet MS"/>
              <a:ea typeface="Trebuchet MS"/>
              <a:cs typeface="Trebuchet MS"/>
              <a:sym typeface="Trebuchet MS"/>
            </a:endParaRPr>
          </a:p>
          <a:p>
            <a:pPr indent="0" lvl="0" marL="0" rtl="0" algn="ctr">
              <a:spcBef>
                <a:spcPts val="1200"/>
              </a:spcBef>
              <a:spcAft>
                <a:spcPts val="0"/>
              </a:spcAft>
              <a:buNone/>
            </a:pPr>
            <a:r>
              <a:rPr lang="en-GB" sz="3600"/>
              <a:t>Llenar el vacío</a:t>
            </a:r>
            <a:endParaRPr sz="3600"/>
          </a:p>
        </p:txBody>
      </p:sp>
      <p:sp>
        <p:nvSpPr>
          <p:cNvPr id="70" name="Google Shape;70;p15"/>
          <p:cNvSpPr txBox="1"/>
          <p:nvPr>
            <p:ph idx="1" type="subTitle"/>
          </p:nvPr>
        </p:nvSpPr>
        <p:spPr>
          <a:xfrm>
            <a:off x="311700" y="3147473"/>
            <a:ext cx="8520600" cy="733500"/>
          </a:xfrm>
          <a:prstGeom prst="rect">
            <a:avLst/>
          </a:prstGeom>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rPr lang="en-GB" sz="1400">
                <a:solidFill>
                  <a:srgbClr val="000000"/>
                </a:solidFill>
                <a:latin typeface="Consolas"/>
                <a:ea typeface="Consolas"/>
                <a:cs typeface="Consolas"/>
                <a:sym typeface="Consolas"/>
              </a:rPr>
              <a:t>Trabajar en equipo</a:t>
            </a:r>
            <a:endParaRPr sz="1400">
              <a:solidFill>
                <a:srgbClr val="000000"/>
              </a:solidFill>
              <a:latin typeface="Consolas"/>
              <a:ea typeface="Consolas"/>
              <a:cs typeface="Consolas"/>
              <a:sym typeface="Consolas"/>
            </a:endParaRPr>
          </a:p>
          <a:p>
            <a:pPr indent="0" lvl="0" marL="0" rtl="0" algn="ctr">
              <a:lnSpc>
                <a:spcPct val="115000"/>
              </a:lnSpc>
              <a:spcBef>
                <a:spcPts val="1200"/>
              </a:spcBef>
              <a:spcAft>
                <a:spcPts val="0"/>
              </a:spcAft>
              <a:buNone/>
            </a:pPr>
            <a:r>
              <a:rPr lang="en-GB" sz="1400">
                <a:solidFill>
                  <a:srgbClr val="000000"/>
                </a:solidFill>
                <a:latin typeface="Consolas"/>
                <a:ea typeface="Consolas"/>
                <a:cs typeface="Consolas"/>
                <a:sym typeface="Consolas"/>
              </a:rPr>
              <a:t>Aportar algo diferencial a la sociedad</a:t>
            </a:r>
            <a:endParaRPr sz="1400">
              <a:solidFill>
                <a:srgbClr val="000000"/>
              </a:solidFill>
              <a:latin typeface="Consolas"/>
              <a:ea typeface="Consolas"/>
              <a:cs typeface="Consolas"/>
              <a:sym typeface="Consolas"/>
            </a:endParaRPr>
          </a:p>
          <a:p>
            <a:pPr indent="0" lvl="0" marL="0" rtl="0" algn="ctr">
              <a:lnSpc>
                <a:spcPct val="115000"/>
              </a:lnSpc>
              <a:spcBef>
                <a:spcPts val="1200"/>
              </a:spcBef>
              <a:spcAft>
                <a:spcPts val="0"/>
              </a:spcAft>
              <a:buNone/>
            </a:pPr>
            <a:r>
              <a:rPr lang="en-GB" sz="1400">
                <a:solidFill>
                  <a:srgbClr val="000000"/>
                </a:solidFill>
                <a:latin typeface="Consolas"/>
                <a:ea typeface="Consolas"/>
                <a:cs typeface="Consolas"/>
                <a:sym typeface="Consolas"/>
              </a:rPr>
              <a:t>Comunicar desde la institución como sello de “garantía”</a:t>
            </a:r>
            <a:endParaRPr sz="1400">
              <a:solidFill>
                <a:srgbClr val="000000"/>
              </a:solidFill>
              <a:latin typeface="Consolas"/>
              <a:ea typeface="Consolas"/>
              <a:cs typeface="Consolas"/>
              <a:sym typeface="Consolas"/>
            </a:endParaRPr>
          </a:p>
          <a:p>
            <a:pPr indent="0" lvl="0" marL="0" rtl="0" algn="ctr">
              <a:lnSpc>
                <a:spcPct val="115000"/>
              </a:lnSpc>
              <a:spcBef>
                <a:spcPts val="1200"/>
              </a:spcBef>
              <a:spcAft>
                <a:spcPts val="1200"/>
              </a:spcAft>
              <a:buNone/>
            </a:pPr>
            <a:r>
              <a:t/>
            </a:r>
            <a:endParaRPr sz="1400">
              <a:solidFill>
                <a:srgbClr val="000000"/>
              </a:solidFill>
              <a:latin typeface="Consolas"/>
              <a:ea typeface="Consolas"/>
              <a:cs typeface="Consolas"/>
              <a:sym typeface="Consola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
        <p:nvSpPr>
          <p:cNvPr id="76" name="Google Shape;76;p16"/>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pic>
        <p:nvPicPr>
          <p:cNvPr id="77" name="Google Shape;77;p16"/>
          <p:cNvPicPr preferRelativeResize="0"/>
          <p:nvPr/>
        </p:nvPicPr>
        <p:blipFill>
          <a:blip r:embed="rId3">
            <a:alphaModFix/>
          </a:blip>
          <a:stretch>
            <a:fillRect/>
          </a:stretch>
        </p:blipFill>
        <p:spPr>
          <a:xfrm>
            <a:off x="0" y="267911"/>
            <a:ext cx="9144000" cy="460767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ctrTitle"/>
          </p:nvPr>
        </p:nvSpPr>
        <p:spPr>
          <a:xfrm>
            <a:off x="687600" y="1301925"/>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3000"/>
              <a:t>Valor agregado: botón de preguntas</a:t>
            </a:r>
            <a:endParaRPr sz="3000"/>
          </a:p>
        </p:txBody>
      </p:sp>
      <p:sp>
        <p:nvSpPr>
          <p:cNvPr id="83" name="Google Shape;83;p17"/>
          <p:cNvSpPr txBox="1"/>
          <p:nvPr>
            <p:ph idx="1" type="subTitle"/>
          </p:nvPr>
        </p:nvSpPr>
        <p:spPr>
          <a:xfrm>
            <a:off x="311700" y="3147473"/>
            <a:ext cx="8520600" cy="733500"/>
          </a:xfrm>
          <a:prstGeom prst="rect">
            <a:avLst/>
          </a:prstGeom>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rPr lang="en-GB" sz="1400">
                <a:solidFill>
                  <a:srgbClr val="000000"/>
                </a:solidFill>
                <a:latin typeface="Consolas"/>
                <a:ea typeface="Consolas"/>
                <a:cs typeface="Consolas"/>
                <a:sym typeface="Consolas"/>
              </a:rPr>
              <a:t>120 preguntas que respondidas en forma personalizada</a:t>
            </a:r>
            <a:endParaRPr sz="1400">
              <a:solidFill>
                <a:srgbClr val="000000"/>
              </a:solidFill>
              <a:latin typeface="Consolas"/>
              <a:ea typeface="Consolas"/>
              <a:cs typeface="Consolas"/>
              <a:sym typeface="Consolas"/>
            </a:endParaRPr>
          </a:p>
          <a:p>
            <a:pPr indent="0" lvl="0" marL="0" rtl="0" algn="ctr">
              <a:lnSpc>
                <a:spcPct val="115000"/>
              </a:lnSpc>
              <a:spcBef>
                <a:spcPts val="1200"/>
              </a:spcBef>
              <a:spcAft>
                <a:spcPts val="0"/>
              </a:spcAft>
              <a:buNone/>
            </a:pPr>
            <a:r>
              <a:rPr lang="en-GB" sz="1400">
                <a:solidFill>
                  <a:srgbClr val="000000"/>
                </a:solidFill>
                <a:latin typeface="Consolas"/>
                <a:ea typeface="Consolas"/>
                <a:cs typeface="Consolas"/>
                <a:sym typeface="Consolas"/>
              </a:rPr>
              <a:t>previo chequeo grupal de la información científica disponible</a:t>
            </a:r>
            <a:endParaRPr sz="1400">
              <a:solidFill>
                <a:srgbClr val="000000"/>
              </a:solidFill>
              <a:latin typeface="Consolas"/>
              <a:ea typeface="Consolas"/>
              <a:cs typeface="Consolas"/>
              <a:sym typeface="Consolas"/>
            </a:endParaRPr>
          </a:p>
          <a:p>
            <a:pPr indent="0" lvl="0" marL="0" rtl="0" algn="ctr">
              <a:lnSpc>
                <a:spcPct val="115000"/>
              </a:lnSpc>
              <a:spcBef>
                <a:spcPts val="1200"/>
              </a:spcBef>
              <a:spcAft>
                <a:spcPts val="0"/>
              </a:spcAft>
              <a:buNone/>
            </a:pPr>
            <a:r>
              <a:rPr lang="en-GB" sz="1400">
                <a:solidFill>
                  <a:srgbClr val="000000"/>
                </a:solidFill>
                <a:latin typeface="Consolas"/>
                <a:ea typeface="Consolas"/>
                <a:cs typeface="Consolas"/>
                <a:sym typeface="Consolas"/>
              </a:rPr>
              <a:t>Preguntas y respuestas disponibles por temas en el blog</a:t>
            </a:r>
            <a:endParaRPr sz="1400">
              <a:solidFill>
                <a:srgbClr val="000000"/>
              </a:solidFill>
              <a:latin typeface="Consolas"/>
              <a:ea typeface="Consolas"/>
              <a:cs typeface="Consolas"/>
              <a:sym typeface="Consolas"/>
            </a:endParaRPr>
          </a:p>
          <a:p>
            <a:pPr indent="0" lvl="0" marL="0" rtl="0" algn="ctr">
              <a:lnSpc>
                <a:spcPct val="115000"/>
              </a:lnSpc>
              <a:spcBef>
                <a:spcPts val="1200"/>
              </a:spcBef>
              <a:spcAft>
                <a:spcPts val="1200"/>
              </a:spcAft>
              <a:buNone/>
            </a:pPr>
            <a:r>
              <a:t/>
            </a:r>
            <a:endParaRPr sz="1400">
              <a:solidFill>
                <a:srgbClr val="000000"/>
              </a:solidFill>
              <a:latin typeface="Consolas"/>
              <a:ea typeface="Consolas"/>
              <a:cs typeface="Consolas"/>
              <a:sym typeface="Consola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ctrTitle"/>
          </p:nvPr>
        </p:nvSpPr>
        <p:spPr>
          <a:xfrm>
            <a:off x="687600" y="668275"/>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3000"/>
              <a:t>Preguntas</a:t>
            </a:r>
            <a:endParaRPr sz="3000"/>
          </a:p>
        </p:txBody>
      </p:sp>
      <p:sp>
        <p:nvSpPr>
          <p:cNvPr id="89" name="Google Shape;89;p18"/>
          <p:cNvSpPr txBox="1"/>
          <p:nvPr>
            <p:ph idx="1" type="subTitle"/>
          </p:nvPr>
        </p:nvSpPr>
        <p:spPr>
          <a:xfrm>
            <a:off x="311700" y="1710248"/>
            <a:ext cx="8520600" cy="733500"/>
          </a:xfrm>
          <a:prstGeom prst="rect">
            <a:avLst/>
          </a:prstGeom>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rPr lang="en-GB" sz="1400">
                <a:solidFill>
                  <a:srgbClr val="000000"/>
                </a:solidFill>
                <a:highlight>
                  <a:srgbClr val="FFFFFF"/>
                </a:highlight>
                <a:latin typeface="Consolas"/>
                <a:ea typeface="Consolas"/>
                <a:cs typeface="Consolas"/>
                <a:sym typeface="Consolas"/>
              </a:rPr>
              <a:t>“</a:t>
            </a:r>
            <a:r>
              <a:rPr lang="en-GB" sz="1400">
                <a:solidFill>
                  <a:srgbClr val="000000"/>
                </a:solidFill>
                <a:highlight>
                  <a:srgbClr val="FFFFFF"/>
                </a:highlight>
                <a:latin typeface="Consolas"/>
                <a:ea typeface="Consolas"/>
                <a:cs typeface="Consolas"/>
                <a:sym typeface="Consolas"/>
              </a:rPr>
              <a:t>Hola, primero que nada felicitarlos por la información que facilitan y por el trabajo que están haciendo. </a:t>
            </a:r>
            <a:endParaRPr sz="1400">
              <a:solidFill>
                <a:srgbClr val="000000"/>
              </a:solidFill>
              <a:highlight>
                <a:srgbClr val="FFFFFF"/>
              </a:highlight>
              <a:latin typeface="Consolas"/>
              <a:ea typeface="Consolas"/>
              <a:cs typeface="Consolas"/>
              <a:sym typeface="Consolas"/>
            </a:endParaRPr>
          </a:p>
          <a:p>
            <a:pPr indent="0" lvl="0" marL="0" rtl="0" algn="ctr">
              <a:lnSpc>
                <a:spcPct val="115000"/>
              </a:lnSpc>
              <a:spcBef>
                <a:spcPts val="1200"/>
              </a:spcBef>
              <a:spcAft>
                <a:spcPts val="0"/>
              </a:spcAft>
              <a:buNone/>
            </a:pPr>
            <a:r>
              <a:rPr lang="en-GB" sz="1400">
                <a:solidFill>
                  <a:srgbClr val="000000"/>
                </a:solidFill>
                <a:highlight>
                  <a:srgbClr val="FFFFFF"/>
                </a:highlight>
                <a:latin typeface="Consolas"/>
                <a:ea typeface="Consolas"/>
                <a:cs typeface="Consolas"/>
                <a:sym typeface="Consolas"/>
              </a:rPr>
              <a:t>Lo mío es una pregunta de alguien que no sabe nada de nada sobre este tema. Me gustaría saber cuánto tiempo demora una persona en generar anticuerpos para un virus que no conoce. ¿Se sabe?” </a:t>
            </a:r>
            <a:endParaRPr sz="1400">
              <a:solidFill>
                <a:srgbClr val="000000"/>
              </a:solidFill>
              <a:latin typeface="Consolas"/>
              <a:ea typeface="Consolas"/>
              <a:cs typeface="Consolas"/>
              <a:sym typeface="Consolas"/>
            </a:endParaRPr>
          </a:p>
          <a:p>
            <a:pPr indent="0" lvl="0" marL="0" rtl="0" algn="l">
              <a:lnSpc>
                <a:spcPct val="115000"/>
              </a:lnSpc>
              <a:spcBef>
                <a:spcPts val="1200"/>
              </a:spcBef>
              <a:spcAft>
                <a:spcPts val="1200"/>
              </a:spcAft>
              <a:buNone/>
            </a:pPr>
            <a:r>
              <a:t/>
            </a:r>
            <a:endParaRPr sz="1400">
              <a:solidFill>
                <a:srgbClr val="000000"/>
              </a:solidFill>
              <a:latin typeface="Consolas"/>
              <a:ea typeface="Consolas"/>
              <a:cs typeface="Consolas"/>
              <a:sym typeface="Consola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ctrTitle"/>
          </p:nvPr>
        </p:nvSpPr>
        <p:spPr>
          <a:xfrm>
            <a:off x="687600" y="627000"/>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3000"/>
              <a:t>Preguntas</a:t>
            </a:r>
            <a:endParaRPr sz="3000"/>
          </a:p>
        </p:txBody>
      </p:sp>
      <p:sp>
        <p:nvSpPr>
          <p:cNvPr id="95" name="Google Shape;95;p19"/>
          <p:cNvSpPr txBox="1"/>
          <p:nvPr>
            <p:ph idx="1" type="subTitle"/>
          </p:nvPr>
        </p:nvSpPr>
        <p:spPr>
          <a:xfrm>
            <a:off x="311700" y="1838248"/>
            <a:ext cx="8520600" cy="7335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GB" sz="1400">
                <a:solidFill>
                  <a:srgbClr val="000000"/>
                </a:solidFill>
                <a:highlight>
                  <a:srgbClr val="FFFFFF"/>
                </a:highlight>
                <a:latin typeface="Consolas"/>
                <a:ea typeface="Consolas"/>
                <a:cs typeface="Consolas"/>
                <a:sym typeface="Consolas"/>
              </a:rPr>
              <a:t>“Hola ¿qué tal? Soy periodista, necesito poder contactar a un epidemiólogo para una nota periodística, </a:t>
            </a:r>
            <a:r>
              <a:rPr lang="en-GB" sz="1400">
                <a:solidFill>
                  <a:srgbClr val="000000"/>
                </a:solidFill>
                <a:highlight>
                  <a:srgbClr val="FFFFFF"/>
                </a:highlight>
                <a:latin typeface="Consolas"/>
                <a:ea typeface="Consolas"/>
                <a:cs typeface="Consolas"/>
                <a:sym typeface="Consolas"/>
              </a:rPr>
              <a:t>¿podrían</a:t>
            </a:r>
            <a:r>
              <a:rPr lang="en-GB" sz="1400">
                <a:solidFill>
                  <a:srgbClr val="000000"/>
                </a:solidFill>
                <a:highlight>
                  <a:srgbClr val="FFFFFF"/>
                </a:highlight>
                <a:latin typeface="Consolas"/>
                <a:ea typeface="Consolas"/>
                <a:cs typeface="Consolas"/>
                <a:sym typeface="Consolas"/>
              </a:rPr>
              <a:t> sugerirme alguno y pasarme un modo de contacto? Gracias.”</a:t>
            </a:r>
            <a:endParaRPr sz="1400">
              <a:solidFill>
                <a:srgbClr val="000000"/>
              </a:solidFill>
              <a:highlight>
                <a:srgbClr val="FFFFFF"/>
              </a:highlight>
              <a:latin typeface="Consolas"/>
              <a:ea typeface="Consolas"/>
              <a:cs typeface="Consolas"/>
              <a:sym typeface="Consolas"/>
            </a:endParaRPr>
          </a:p>
          <a:p>
            <a:pPr indent="0" lvl="0" marL="0" rtl="0" algn="l">
              <a:lnSpc>
                <a:spcPct val="115000"/>
              </a:lnSpc>
              <a:spcBef>
                <a:spcPts val="1200"/>
              </a:spcBef>
              <a:spcAft>
                <a:spcPts val="0"/>
              </a:spcAft>
              <a:buNone/>
            </a:pPr>
            <a:r>
              <a:t/>
            </a:r>
            <a:endParaRPr sz="1400">
              <a:solidFill>
                <a:srgbClr val="000000"/>
              </a:solidFill>
              <a:highlight>
                <a:srgbClr val="FFFFFF"/>
              </a:highlight>
              <a:latin typeface="Consolas"/>
              <a:ea typeface="Consolas"/>
              <a:cs typeface="Consolas"/>
              <a:sym typeface="Consolas"/>
            </a:endParaRPr>
          </a:p>
          <a:p>
            <a:pPr indent="0" lvl="0" marL="0" rtl="0" algn="ctr">
              <a:lnSpc>
                <a:spcPct val="115000"/>
              </a:lnSpc>
              <a:spcBef>
                <a:spcPts val="1200"/>
              </a:spcBef>
              <a:spcAft>
                <a:spcPts val="1200"/>
              </a:spcAft>
              <a:buNone/>
            </a:pPr>
            <a:r>
              <a:rPr lang="en-GB" sz="1400">
                <a:solidFill>
                  <a:srgbClr val="000000"/>
                </a:solidFill>
                <a:highlight>
                  <a:srgbClr val="FFFFFF"/>
                </a:highlight>
                <a:latin typeface="Consolas"/>
                <a:ea typeface="Consolas"/>
                <a:cs typeface="Consolas"/>
                <a:sym typeface="Consolas"/>
              </a:rPr>
              <a:t>“Mi consulta es: </a:t>
            </a:r>
            <a:r>
              <a:rPr b="1" lang="en-GB" sz="1400">
                <a:solidFill>
                  <a:srgbClr val="000000"/>
                </a:solidFill>
                <a:highlight>
                  <a:srgbClr val="FFFFFF"/>
                </a:highlight>
                <a:latin typeface="Consolas"/>
                <a:ea typeface="Consolas"/>
                <a:cs typeface="Consolas"/>
                <a:sym typeface="Consolas"/>
              </a:rPr>
              <a:t>¿Ustedes son partidarios de una cuarentena obligatoria </a:t>
            </a:r>
            <a:r>
              <a:rPr lang="en-GB" sz="1400">
                <a:solidFill>
                  <a:srgbClr val="000000"/>
                </a:solidFill>
                <a:highlight>
                  <a:srgbClr val="FFFFFF"/>
                </a:highlight>
                <a:latin typeface="Consolas"/>
                <a:ea typeface="Consolas"/>
                <a:cs typeface="Consolas"/>
                <a:sym typeface="Consolas"/>
              </a:rPr>
              <a:t>para poder intentar frenar con la propagación del virus?”</a:t>
            </a:r>
            <a:endParaRPr sz="1400">
              <a:solidFill>
                <a:srgbClr val="000000"/>
              </a:solidFill>
              <a:highlight>
                <a:srgbClr val="FFFFFF"/>
              </a:highlight>
              <a:latin typeface="Consolas"/>
              <a:ea typeface="Consolas"/>
              <a:cs typeface="Consolas"/>
              <a:sym typeface="Consola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ctrTitle"/>
          </p:nvPr>
        </p:nvSpPr>
        <p:spPr>
          <a:xfrm>
            <a:off x="687600" y="596150"/>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3000"/>
              <a:t>Preguntas</a:t>
            </a:r>
            <a:endParaRPr sz="3000"/>
          </a:p>
        </p:txBody>
      </p:sp>
      <p:sp>
        <p:nvSpPr>
          <p:cNvPr id="101" name="Google Shape;101;p20"/>
          <p:cNvSpPr txBox="1"/>
          <p:nvPr>
            <p:ph idx="1" type="subTitle"/>
          </p:nvPr>
        </p:nvSpPr>
        <p:spPr>
          <a:xfrm>
            <a:off x="311700" y="1267248"/>
            <a:ext cx="8520600" cy="733500"/>
          </a:xfrm>
          <a:prstGeom prst="rect">
            <a:avLst/>
          </a:prstGeom>
        </p:spPr>
        <p:txBody>
          <a:bodyPr anchorCtr="0" anchor="t" bIns="91425" lIns="91425" spcFirstLastPara="1" rIns="91425" wrap="square" tIns="91425">
            <a:noAutofit/>
          </a:bodyPr>
          <a:lstStyle/>
          <a:p>
            <a:pPr indent="0" lvl="0" marL="0" rtl="0" algn="ctr">
              <a:lnSpc>
                <a:spcPct val="115000"/>
              </a:lnSpc>
              <a:spcBef>
                <a:spcPts val="1200"/>
              </a:spcBef>
              <a:spcAft>
                <a:spcPts val="0"/>
              </a:spcAft>
              <a:buNone/>
            </a:pPr>
            <a:r>
              <a:t/>
            </a:r>
            <a:endParaRPr sz="1200">
              <a:solidFill>
                <a:srgbClr val="000000"/>
              </a:solidFill>
              <a:highlight>
                <a:srgbClr val="FFFFFF"/>
              </a:highlight>
              <a:latin typeface="Consolas"/>
              <a:ea typeface="Consolas"/>
              <a:cs typeface="Consolas"/>
              <a:sym typeface="Consolas"/>
            </a:endParaRPr>
          </a:p>
          <a:p>
            <a:pPr indent="0" lvl="0" marL="0" rtl="0" algn="ctr">
              <a:lnSpc>
                <a:spcPct val="115000"/>
              </a:lnSpc>
              <a:spcBef>
                <a:spcPts val="1200"/>
              </a:spcBef>
              <a:spcAft>
                <a:spcPts val="0"/>
              </a:spcAft>
              <a:buNone/>
            </a:pPr>
            <a:r>
              <a:rPr lang="en-GB" sz="1400">
                <a:solidFill>
                  <a:srgbClr val="000000"/>
                </a:solidFill>
                <a:highlight>
                  <a:srgbClr val="FFFFFF"/>
                </a:highlight>
                <a:latin typeface="Consolas"/>
                <a:ea typeface="Consolas"/>
                <a:cs typeface="Consolas"/>
                <a:sym typeface="Consolas"/>
              </a:rPr>
              <a:t>“</a:t>
            </a:r>
            <a:r>
              <a:rPr b="1" lang="en-GB" sz="1400">
                <a:solidFill>
                  <a:srgbClr val="000000"/>
                </a:solidFill>
                <a:highlight>
                  <a:srgbClr val="FFFFFF"/>
                </a:highlight>
                <a:latin typeface="Consolas"/>
                <a:ea typeface="Consolas"/>
                <a:cs typeface="Consolas"/>
                <a:sym typeface="Consolas"/>
              </a:rPr>
              <a:t>Tengo 67 años, prolapso</a:t>
            </a:r>
            <a:r>
              <a:rPr lang="en-GB" sz="1400">
                <a:solidFill>
                  <a:srgbClr val="000000"/>
                </a:solidFill>
                <a:highlight>
                  <a:srgbClr val="FFFFFF"/>
                </a:highlight>
                <a:latin typeface="Consolas"/>
                <a:ea typeface="Consolas"/>
                <a:cs typeface="Consolas"/>
                <a:sym typeface="Consolas"/>
              </a:rPr>
              <a:t> de válvula mitral, ¿esta condición me pone en más riesgo? Gracias.” </a:t>
            </a:r>
            <a:endParaRPr sz="1400">
              <a:solidFill>
                <a:srgbClr val="000000"/>
              </a:solidFill>
              <a:highlight>
                <a:srgbClr val="FFFFFF"/>
              </a:highlight>
              <a:latin typeface="Consolas"/>
              <a:ea typeface="Consolas"/>
              <a:cs typeface="Consolas"/>
              <a:sym typeface="Consolas"/>
            </a:endParaRPr>
          </a:p>
          <a:p>
            <a:pPr indent="0" lvl="0" marL="0" rtl="0" algn="ctr">
              <a:lnSpc>
                <a:spcPct val="115000"/>
              </a:lnSpc>
              <a:spcBef>
                <a:spcPts val="1200"/>
              </a:spcBef>
              <a:spcAft>
                <a:spcPts val="1200"/>
              </a:spcAft>
              <a:buNone/>
            </a:pPr>
            <a:r>
              <a:rPr b="1" lang="en-GB" sz="1400">
                <a:solidFill>
                  <a:srgbClr val="000000"/>
                </a:solidFill>
                <a:highlight>
                  <a:srgbClr val="FFFFFF"/>
                </a:highlight>
                <a:latin typeface="Consolas"/>
                <a:ea typeface="Consolas"/>
                <a:cs typeface="Consolas"/>
                <a:sym typeface="Consolas"/>
              </a:rPr>
              <a:t>¿Es recomendable comprar un oxímetro de pulso?</a:t>
            </a:r>
            <a:endParaRPr sz="1800">
              <a:solidFill>
                <a:srgbClr val="000000"/>
              </a:solidFill>
              <a:highlight>
                <a:srgbClr val="FFFFFF"/>
              </a:highlight>
              <a:latin typeface="Consolas"/>
              <a:ea typeface="Consolas"/>
              <a:cs typeface="Consolas"/>
              <a:sym typeface="Consolas"/>
            </a:endParaRPr>
          </a:p>
        </p:txBody>
      </p:sp>
      <p:sp>
        <p:nvSpPr>
          <p:cNvPr id="102" name="Google Shape;102;p20"/>
          <p:cNvSpPr txBox="1"/>
          <p:nvPr/>
        </p:nvSpPr>
        <p:spPr>
          <a:xfrm>
            <a:off x="455100" y="3154550"/>
            <a:ext cx="82338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highlight>
                  <a:srgbClr val="FFFFFF"/>
                </a:highlight>
                <a:latin typeface="Consolas"/>
                <a:ea typeface="Consolas"/>
                <a:cs typeface="Consolas"/>
                <a:sym typeface="Consolas"/>
              </a:rPr>
              <a:t>¿</a:t>
            </a:r>
            <a:r>
              <a:rPr b="1" lang="en-GB">
                <a:highlight>
                  <a:srgbClr val="FFFFFF"/>
                </a:highlight>
                <a:latin typeface="Consolas"/>
                <a:ea typeface="Consolas"/>
                <a:cs typeface="Consolas"/>
                <a:sym typeface="Consolas"/>
              </a:rPr>
              <a:t>Cuál será la próxima pandemia</a:t>
            </a:r>
            <a:r>
              <a:rPr lang="en-GB">
                <a:highlight>
                  <a:srgbClr val="FFFFFF"/>
                </a:highlight>
                <a:latin typeface="Consolas"/>
                <a:ea typeface="Consolas"/>
                <a:cs typeface="Consolas"/>
                <a:sym typeface="Consolas"/>
              </a:rPr>
              <a:t>, y en qué rincón del planeta "explotará"? </a:t>
            </a:r>
            <a:endParaRPr>
              <a:highlight>
                <a:srgbClr val="FFFFFF"/>
              </a:highlight>
              <a:latin typeface="Consolas"/>
              <a:ea typeface="Consolas"/>
              <a:cs typeface="Consolas"/>
              <a:sym typeface="Consolas"/>
            </a:endParaRPr>
          </a:p>
          <a:p>
            <a:pPr indent="0" lvl="0" marL="0" rtl="0" algn="l">
              <a:spcBef>
                <a:spcPts val="0"/>
              </a:spcBef>
              <a:spcAft>
                <a:spcPts val="0"/>
              </a:spcAft>
              <a:buNone/>
            </a:pPr>
            <a:r>
              <a:t/>
            </a:r>
            <a:endParaRPr>
              <a:highlight>
                <a:srgbClr val="FFFFFF"/>
              </a:highlight>
              <a:latin typeface="Consolas"/>
              <a:ea typeface="Consolas"/>
              <a:cs typeface="Consolas"/>
              <a:sym typeface="Consolas"/>
            </a:endParaRPr>
          </a:p>
          <a:p>
            <a:pPr indent="0" lvl="0" marL="0" rtl="0" algn="l">
              <a:spcBef>
                <a:spcPts val="0"/>
              </a:spcBef>
              <a:spcAft>
                <a:spcPts val="0"/>
              </a:spcAft>
              <a:buNone/>
            </a:pPr>
            <a:r>
              <a:rPr lang="en-GB">
                <a:highlight>
                  <a:srgbClr val="FFFFFF"/>
                </a:highlight>
                <a:latin typeface="Consolas"/>
                <a:ea typeface="Consolas"/>
                <a:cs typeface="Consolas"/>
                <a:sym typeface="Consolas"/>
              </a:rPr>
              <a:t>Intuyo no tienen una respuesta concreta</a:t>
            </a:r>
            <a:r>
              <a:rPr lang="en-GB">
                <a:highlight>
                  <a:srgbClr val="FFFFFF"/>
                </a:highlight>
                <a:latin typeface="Consolas"/>
                <a:ea typeface="Consolas"/>
                <a:cs typeface="Consolas"/>
                <a:sym typeface="Consolas"/>
              </a:rPr>
              <a:t>...</a:t>
            </a:r>
            <a:endParaRPr>
              <a:latin typeface="Consolas"/>
              <a:ea typeface="Consolas"/>
              <a:cs typeface="Consolas"/>
              <a:sym typeface="Consola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ctrTitle"/>
          </p:nvPr>
        </p:nvSpPr>
        <p:spPr>
          <a:xfrm>
            <a:off x="687600" y="478525"/>
            <a:ext cx="7768800" cy="820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sz="2200"/>
              <a:t>Confianza en la ciencia, en quienes hacen ciencia, en las instituciones, en sus declaraciones</a:t>
            </a:r>
            <a:endParaRPr sz="2200"/>
          </a:p>
        </p:txBody>
      </p:sp>
      <p:sp>
        <p:nvSpPr>
          <p:cNvPr id="108" name="Google Shape;108;p21"/>
          <p:cNvSpPr txBox="1"/>
          <p:nvPr>
            <p:ph idx="1" type="subTitle"/>
          </p:nvPr>
        </p:nvSpPr>
        <p:spPr>
          <a:xfrm>
            <a:off x="418625" y="1661098"/>
            <a:ext cx="8520600" cy="7335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GB" sz="1400">
                <a:solidFill>
                  <a:srgbClr val="000000"/>
                </a:solidFill>
                <a:latin typeface="Consolas"/>
                <a:ea typeface="Consolas"/>
                <a:cs typeface="Consolas"/>
                <a:sym typeface="Consolas"/>
              </a:rPr>
              <a:t>Rol personal vs. </a:t>
            </a:r>
            <a:r>
              <a:rPr b="1" lang="en-GB" sz="1400">
                <a:solidFill>
                  <a:srgbClr val="000000"/>
                </a:solidFill>
                <a:latin typeface="Consolas"/>
                <a:ea typeface="Consolas"/>
                <a:cs typeface="Consolas"/>
                <a:sym typeface="Consolas"/>
              </a:rPr>
              <a:t>rol institucional</a:t>
            </a:r>
            <a:endParaRPr b="1" sz="1400">
              <a:solidFill>
                <a:srgbClr val="000000"/>
              </a:solidFill>
              <a:latin typeface="Consolas"/>
              <a:ea typeface="Consolas"/>
              <a:cs typeface="Consolas"/>
              <a:sym typeface="Consolas"/>
            </a:endParaRPr>
          </a:p>
          <a:p>
            <a:pPr indent="0" lvl="0" marL="0" rtl="0" algn="l">
              <a:lnSpc>
                <a:spcPct val="115000"/>
              </a:lnSpc>
              <a:spcBef>
                <a:spcPts val="1200"/>
              </a:spcBef>
              <a:spcAft>
                <a:spcPts val="1200"/>
              </a:spcAft>
              <a:buNone/>
            </a:pPr>
            <a:r>
              <a:rPr lang="en-GB" sz="1400">
                <a:solidFill>
                  <a:srgbClr val="000000"/>
                </a:solidFill>
                <a:latin typeface="Consolas"/>
                <a:ea typeface="Consolas"/>
                <a:cs typeface="Consolas"/>
                <a:sym typeface="Consolas"/>
              </a:rPr>
              <a:t>El </a:t>
            </a:r>
            <a:r>
              <a:rPr b="1" lang="en-GB" sz="1400">
                <a:solidFill>
                  <a:srgbClr val="000000"/>
                </a:solidFill>
                <a:latin typeface="Consolas"/>
                <a:ea typeface="Consolas"/>
                <a:cs typeface="Consolas"/>
                <a:sym typeface="Consolas"/>
              </a:rPr>
              <a:t>consenso</a:t>
            </a:r>
            <a:r>
              <a:rPr lang="en-GB" sz="1400">
                <a:solidFill>
                  <a:srgbClr val="000000"/>
                </a:solidFill>
                <a:latin typeface="Consolas"/>
                <a:ea typeface="Consolas"/>
                <a:cs typeface="Consolas"/>
                <a:sym typeface="Consolas"/>
              </a:rPr>
              <a:t> como respaldo</a:t>
            </a:r>
            <a:endParaRPr sz="1400">
              <a:solidFill>
                <a:srgbClr val="000000"/>
              </a:solidFill>
              <a:latin typeface="Consolas"/>
              <a:ea typeface="Consolas"/>
              <a:cs typeface="Consolas"/>
              <a:sym typeface="Consolas"/>
            </a:endParaRPr>
          </a:p>
        </p:txBody>
      </p:sp>
      <p:sp>
        <p:nvSpPr>
          <p:cNvPr id="109" name="Google Shape;109;p21"/>
          <p:cNvSpPr txBox="1"/>
          <p:nvPr/>
        </p:nvSpPr>
        <p:spPr>
          <a:xfrm>
            <a:off x="418625" y="2756375"/>
            <a:ext cx="6358500" cy="1697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GB">
                <a:solidFill>
                  <a:srgbClr val="222222"/>
                </a:solidFill>
                <a:highlight>
                  <a:srgbClr val="FFFFFF"/>
                </a:highlight>
                <a:latin typeface="Consolas"/>
                <a:ea typeface="Consolas"/>
                <a:cs typeface="Consolas"/>
                <a:sym typeface="Consolas"/>
              </a:rPr>
              <a:t>¿Qué dice la investigación? </a:t>
            </a:r>
            <a:endParaRPr>
              <a:solidFill>
                <a:srgbClr val="222222"/>
              </a:solidFill>
              <a:highlight>
                <a:srgbClr val="FFFFFF"/>
              </a:highlight>
              <a:latin typeface="Consolas"/>
              <a:ea typeface="Consolas"/>
              <a:cs typeface="Consolas"/>
              <a:sym typeface="Consolas"/>
            </a:endParaRPr>
          </a:p>
          <a:p>
            <a:pPr indent="0" lvl="0" marL="0" rtl="0" algn="l">
              <a:lnSpc>
                <a:spcPct val="115000"/>
              </a:lnSpc>
              <a:spcBef>
                <a:spcPts val="1800"/>
              </a:spcBef>
              <a:spcAft>
                <a:spcPts val="1800"/>
              </a:spcAft>
              <a:buNone/>
            </a:pPr>
            <a:r>
              <a:rPr lang="en-GB" sz="1200">
                <a:solidFill>
                  <a:srgbClr val="222222"/>
                </a:solidFill>
                <a:highlight>
                  <a:srgbClr val="FFFFFF"/>
                </a:highlight>
                <a:latin typeface="Consolas"/>
                <a:ea typeface="Consolas"/>
                <a:cs typeface="Consolas"/>
                <a:sym typeface="Consolas"/>
              </a:rPr>
              <a:t>Massimiano Bucchi - Università di Trento, Italy </a:t>
            </a:r>
            <a:br>
              <a:rPr lang="en-GB" sz="1200">
                <a:latin typeface="Consolas"/>
                <a:ea typeface="Consolas"/>
                <a:cs typeface="Consolas"/>
                <a:sym typeface="Consolas"/>
              </a:rPr>
            </a:br>
            <a:r>
              <a:rPr lang="en-GB" sz="1200">
                <a:latin typeface="Consolas"/>
                <a:ea typeface="Consolas"/>
                <a:cs typeface="Consolas"/>
                <a:sym typeface="Consolas"/>
              </a:rPr>
              <a:t>Fabien Medvecky - University of Otago, New Zealand</a:t>
            </a:r>
            <a:br>
              <a:rPr lang="en-GB" sz="1200">
                <a:latin typeface="Consolas"/>
                <a:ea typeface="Consolas"/>
                <a:cs typeface="Consolas"/>
                <a:sym typeface="Consolas"/>
              </a:rPr>
            </a:br>
            <a:r>
              <a:rPr lang="en-GB" sz="1200">
                <a:latin typeface="Consolas"/>
                <a:ea typeface="Consolas"/>
                <a:cs typeface="Consolas"/>
                <a:sym typeface="Consolas"/>
              </a:rPr>
              <a:t>Eleonora Montuschi - London School of Economics, UK</a:t>
            </a:r>
            <a:br>
              <a:rPr lang="en-GB" sz="1200">
                <a:latin typeface="Consolas"/>
                <a:ea typeface="Consolas"/>
                <a:cs typeface="Consolas"/>
                <a:sym typeface="Consolas"/>
              </a:rPr>
            </a:br>
            <a:r>
              <a:rPr lang="en-GB" sz="1200">
                <a:solidFill>
                  <a:srgbClr val="222222"/>
                </a:solidFill>
                <a:highlight>
                  <a:srgbClr val="FFFFFF"/>
                </a:highlight>
                <a:latin typeface="Consolas"/>
                <a:ea typeface="Consolas"/>
                <a:cs typeface="Consolas"/>
                <a:sym typeface="Consolas"/>
              </a:rPr>
              <a:t>PCST webinars</a:t>
            </a:r>
            <a:br>
              <a:rPr lang="en-GB" sz="1200">
                <a:solidFill>
                  <a:srgbClr val="222222"/>
                </a:solidFill>
                <a:highlight>
                  <a:srgbClr val="FFFFFF"/>
                </a:highlight>
                <a:latin typeface="Consolas"/>
                <a:ea typeface="Consolas"/>
                <a:cs typeface="Consolas"/>
                <a:sym typeface="Consolas"/>
              </a:rPr>
            </a:br>
            <a:r>
              <a:rPr lang="en-GB" sz="1200">
                <a:solidFill>
                  <a:srgbClr val="222222"/>
                </a:solidFill>
                <a:highlight>
                  <a:srgbClr val="FFFFFF"/>
                </a:highlight>
                <a:latin typeface="Consolas"/>
                <a:ea typeface="Consolas"/>
                <a:cs typeface="Consolas"/>
                <a:sym typeface="Consolas"/>
              </a:rPr>
              <a:t>Quest project</a:t>
            </a:r>
            <a:endParaRPr sz="1200">
              <a:latin typeface="Consolas"/>
              <a:ea typeface="Consolas"/>
              <a:cs typeface="Consolas"/>
              <a:sym typeface="Consolas"/>
            </a:endParaRPr>
          </a:p>
        </p:txBody>
      </p:sp>
      <p:pic>
        <p:nvPicPr>
          <p:cNvPr id="110" name="Google Shape;110;p21"/>
          <p:cNvPicPr preferRelativeResize="0"/>
          <p:nvPr/>
        </p:nvPicPr>
        <p:blipFill>
          <a:blip r:embed="rId3">
            <a:alphaModFix/>
          </a:blip>
          <a:stretch>
            <a:fillRect/>
          </a:stretch>
        </p:blipFill>
        <p:spPr>
          <a:xfrm>
            <a:off x="5378754" y="1518275"/>
            <a:ext cx="3302775" cy="3347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